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7" r:id="rId4"/>
    <p:sldId id="273" r:id="rId5"/>
    <p:sldId id="276" r:id="rId6"/>
    <p:sldId id="262" r:id="rId7"/>
    <p:sldId id="263" r:id="rId8"/>
    <p:sldId id="268" r:id="rId9"/>
    <p:sldId id="264" r:id="rId10"/>
    <p:sldId id="272" r:id="rId11"/>
    <p:sldId id="266" r:id="rId12"/>
    <p:sldId id="261" r:id="rId13"/>
    <p:sldId id="259" r:id="rId14"/>
    <p:sldId id="275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9"/>
    <p:restoredTop sz="94677"/>
  </p:normalViewPr>
  <p:slideViewPr>
    <p:cSldViewPr snapToGrid="0">
      <p:cViewPr varScale="1">
        <p:scale>
          <a:sx n="162" d="100"/>
          <a:sy n="162" d="100"/>
        </p:scale>
        <p:origin x="2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57CB-694E-6AA1-B4E0-E5755EEBD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9C1C7-FD8B-9A72-F6D3-57CC7786A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B1790-D0D0-2866-93BB-3E54E264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689D-E222-194A-A7FE-2CED95A5788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8323D-0B81-1A4F-1C03-8DCC44B5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9ED2D-C8A1-1753-BA13-E7830CF5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2DB-D443-E14E-87AE-D98774087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8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D99FF-23A1-9BE3-E0AC-0A5BC325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8226C-29E0-1C79-8D70-C454748D8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09FD2-49D8-4A94-D7CF-5A22E731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689D-E222-194A-A7FE-2CED95A5788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0D872-EB32-0308-7DC3-55E83A8B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89412-EF61-9906-5F4D-8470E22A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2DB-D443-E14E-87AE-D98774087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54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A87BC-344C-0F5A-EA89-5A407E727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2E0B8-7082-75F9-9B34-144E3FF66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E47B-7DDB-9827-FC55-5A436C4AD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689D-E222-194A-A7FE-2CED95A5788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4C524-4121-D2A7-7A84-D2B6BA78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C631C-6C90-C157-2243-267AE767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2DB-D443-E14E-87AE-D98774087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31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B0CC-734E-27F9-444F-4BA8D660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289C4-4C7C-DBE8-58FD-A8CA44B50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3AEC1-59F8-1C08-3C27-2FF1FC91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689D-E222-194A-A7FE-2CED95A5788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AB6E0-EA98-FC7B-2492-EEA7E44C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2585F-8CB3-C7DB-E7D5-882ECA62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2DB-D443-E14E-87AE-D98774087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E0F8D-D8E9-6A8B-965C-3C233B62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59EFD-0E7E-F1C1-7B56-B40ACA344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E2E53-80E8-7A33-33B1-2E5EB454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689D-E222-194A-A7FE-2CED95A5788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66449-B954-2595-BEF0-EECB12FC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8C89B-4D82-E5E4-27A0-9CC91BBE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2DB-D443-E14E-87AE-D98774087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09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203E-C07A-B671-B0C0-7EDA384E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1DB94-CE17-7FA4-3DDD-1B17B492C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61D97-4852-4CF3-D007-D89ED179E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AC92E-1EF3-1D75-0F01-C5BCD8BD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689D-E222-194A-A7FE-2CED95A5788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0AF42-9234-2216-66E8-5F0D55F1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287A6-371C-27A7-8271-746E6741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2DB-D443-E14E-87AE-D98774087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6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37FD-A153-BED9-7FD5-A8CEC5AB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8CFED-5C5D-00C5-60DC-111FED319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3CD41-3397-C090-CA99-25F6345CE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AAD93-D3AD-EF70-04DC-32EB32939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BD697-7A36-F067-F10C-A5E87F9B5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9B0D9F-2EC8-5DE5-0281-B22714D0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689D-E222-194A-A7FE-2CED95A5788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082B2C-0706-190F-41F8-20B0955D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B8624-82F6-659A-C89B-A0285374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2DB-D443-E14E-87AE-D98774087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40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01A18-60F7-739B-8C08-883AA5A5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602D13-205D-1C5A-F835-B8488785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689D-E222-194A-A7FE-2CED95A5788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909FE-4FE7-09C1-6D4E-DA3CE3114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2348A-640D-C2C0-87F4-595C170B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2DB-D443-E14E-87AE-D98774087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9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D0261-44F2-9634-2BF5-CF4C9729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689D-E222-194A-A7FE-2CED95A5788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EABD3-1ACE-51C9-B39F-5B6BB084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6BFB6-C0E9-CAE1-6D44-4B65DFB5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2DB-D443-E14E-87AE-D98774087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68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3A881-891B-AF37-A71E-3639E845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B3A2-EDA3-5ED5-8C21-C67CB8081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85725-3BB0-B6F8-4969-4CCB6999F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8647F-90BC-5191-DEC4-72F29074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689D-E222-194A-A7FE-2CED95A5788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12A23-63AA-7934-E8FD-C0FCB157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3A37E-40CE-DF7C-6CE6-737A3D01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2DB-D443-E14E-87AE-D98774087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2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E6F19-259D-EC39-3F91-5A884F03F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38EE2-3013-E6EA-94E8-43A2804C8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B9AE7-DF52-C6E8-51BA-62E474943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42B40-6FBD-2E73-9B2D-8F3F5852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689D-E222-194A-A7FE-2CED95A5788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5F1B1-3B2E-99DB-A06A-1E8D858E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7CFE9-6CDA-9C68-6FEF-8361D829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F2DB-D443-E14E-87AE-D98774087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02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0A98C2-BEBF-0ADA-E706-91202F444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6C8C6-A7AB-FE0E-29DB-7C6ED2BB7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39047-348D-F463-9AF0-8AC38DEE7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C5689D-E222-194A-A7FE-2CED95A5788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51F2D-386C-16E9-CC12-2F85975C3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A0C6D-E3AD-8D3E-2683-B4D515DA6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A5F2DB-D443-E14E-87AE-D98774087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8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FDB2-FA2F-27E8-1662-AA86C4F12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Saving Energy &amp; Money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6F846-503E-269B-3843-2684A4558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/>
          </a:bodyPr>
          <a:lstStyle/>
          <a:p>
            <a:r>
              <a:rPr lang="en-GB" dirty="0"/>
              <a:t>James Oswald</a:t>
            </a:r>
          </a:p>
          <a:p>
            <a:endParaRPr lang="en-GB" dirty="0"/>
          </a:p>
          <a:p>
            <a:r>
              <a:rPr lang="en-GB" dirty="0"/>
              <a:t>Member Cosby Golf Club</a:t>
            </a:r>
          </a:p>
          <a:p>
            <a:r>
              <a:rPr lang="en-GB" dirty="0"/>
              <a:t>Member Institute of Power Engineers</a:t>
            </a:r>
          </a:p>
        </p:txBody>
      </p:sp>
    </p:spTree>
    <p:extLst>
      <p:ext uri="{BB962C8B-B14F-4D97-AF65-F5344CB8AC3E}">
        <p14:creationId xmlns:p14="http://schemas.microsoft.com/office/powerpoint/2010/main" val="374059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2293-02DD-6E44-8649-E188207E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Clubhouse Savings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3C063-6079-1EE5-3018-AD8CC0ED6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041" y="4889500"/>
            <a:ext cx="6949966" cy="1603375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Savings from: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 panel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lights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conditioning unit in the pro shop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6053A-49C9-69E0-9E5F-F09F6577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360" y="1375378"/>
            <a:ext cx="6880700" cy="336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5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6E43-EF13-C1DF-89DC-66FE7BBF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Greens shed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E770D-1EC7-1224-6448-653945167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8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7031-85D2-EAD1-F516-51F54B0C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49512"/>
            <a:ext cx="10515600" cy="1158875"/>
          </a:xfrm>
        </p:spPr>
        <p:txBody>
          <a:bodyPr/>
          <a:lstStyle/>
          <a:p>
            <a:r>
              <a:rPr lang="en-US" dirty="0"/>
              <a:t>Greens shed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1B9C14-67AA-87D8-9938-2C7464E33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418" b="67524"/>
          <a:stretch>
            <a:fillRect/>
          </a:stretch>
        </p:blipFill>
        <p:spPr>
          <a:xfrm>
            <a:off x="1231956" y="1408386"/>
            <a:ext cx="9559925" cy="2020613"/>
          </a:xfrm>
          <a:prstGeom prst="rect">
            <a:avLst/>
          </a:prstGeom>
        </p:spPr>
      </p:pic>
      <p:pic>
        <p:nvPicPr>
          <p:cNvPr id="3" name="Picture 2" descr="A building with cars parked in front of it&#10;&#10;AI-generated content may be incorrect.">
            <a:extLst>
              <a:ext uri="{FF2B5EF4-FFF2-40B4-BE49-F238E27FC236}">
                <a16:creationId xmlns:a16="http://schemas.microsoft.com/office/drawing/2014/main" id="{BED35608-7713-1DF6-F100-524409AD7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316" y="4035972"/>
            <a:ext cx="3540453" cy="265534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A4D02A-D6B9-4A90-31A7-69C20D04F3E4}"/>
              </a:ext>
            </a:extLst>
          </p:cNvPr>
          <p:cNvSpPr txBox="1">
            <a:spLocks/>
          </p:cNvSpPr>
          <p:nvPr/>
        </p:nvSpPr>
        <p:spPr>
          <a:xfrm>
            <a:off x="1521372" y="4377012"/>
            <a:ext cx="5131676" cy="18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LED</a:t>
            </a:r>
          </a:p>
          <a:p>
            <a:r>
              <a:rPr lang="en-GB" dirty="0"/>
              <a:t>Solar Panels</a:t>
            </a:r>
          </a:p>
          <a:p>
            <a:r>
              <a:rPr lang="en-GB" dirty="0"/>
              <a:t>Air con heating/cooling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4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4E68-CD37-CA62-45DC-6AFF3FE1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2" y="203857"/>
            <a:ext cx="10515600" cy="1325563"/>
          </a:xfrm>
        </p:spPr>
        <p:txBody>
          <a:bodyPr/>
          <a:lstStyle/>
          <a:p>
            <a:r>
              <a:rPr lang="en-GB" dirty="0"/>
              <a:t>Cosby Greens 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B6C37-C7CD-7ECC-7F41-CB22EA9BA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35"/>
            <a:ext cx="5933090" cy="4795799"/>
          </a:xfrm>
        </p:spPr>
        <p:txBody>
          <a:bodyPr>
            <a:normAutofit/>
          </a:bodyPr>
          <a:lstStyle/>
          <a:p>
            <a:r>
              <a:rPr lang="en-GB" dirty="0"/>
              <a:t>Calor gas heating before</a:t>
            </a:r>
          </a:p>
          <a:p>
            <a:r>
              <a:rPr lang="en-GB" dirty="0"/>
              <a:t>Air con after</a:t>
            </a:r>
          </a:p>
        </p:txBody>
      </p:sp>
      <p:pic>
        <p:nvPicPr>
          <p:cNvPr id="5" name="Picture 4" descr="A building with cars parked in front of it&#10;&#10;AI-generated content may be incorrect.">
            <a:extLst>
              <a:ext uri="{FF2B5EF4-FFF2-40B4-BE49-F238E27FC236}">
                <a16:creationId xmlns:a16="http://schemas.microsoft.com/office/drawing/2014/main" id="{2DFC74B9-7EEC-0F6C-E244-25983C9E0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00" y="3444239"/>
            <a:ext cx="4064000" cy="3048000"/>
          </a:xfrm>
          <a:prstGeom prst="rect">
            <a:avLst/>
          </a:prstGeom>
        </p:spPr>
      </p:pic>
      <p:pic>
        <p:nvPicPr>
          <p:cNvPr id="8" name="Picture 7" descr="A warehouse with a white refrigerator and a tractor&#10;&#10;AI-generated content may be incorrect.">
            <a:extLst>
              <a:ext uri="{FF2B5EF4-FFF2-40B4-BE49-F238E27FC236}">
                <a16:creationId xmlns:a16="http://schemas.microsoft.com/office/drawing/2014/main" id="{DE5C6C0C-8569-5484-49BE-0EF503884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080" y="300048"/>
            <a:ext cx="4064000" cy="3048000"/>
          </a:xfrm>
          <a:prstGeom prst="rect">
            <a:avLst/>
          </a:prstGeom>
        </p:spPr>
      </p:pic>
      <p:pic>
        <p:nvPicPr>
          <p:cNvPr id="13" name="Picture 12" descr="A air conditioner on a brick wall&#10;&#10;AI-generated content may be incorrect.">
            <a:extLst>
              <a:ext uri="{FF2B5EF4-FFF2-40B4-BE49-F238E27FC236}">
                <a16:creationId xmlns:a16="http://schemas.microsoft.com/office/drawing/2014/main" id="{E91BA6D2-4119-A970-EA81-47D4E5D1E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766" y="3444239"/>
            <a:ext cx="2286000" cy="3048000"/>
          </a:xfrm>
          <a:prstGeom prst="rect">
            <a:avLst/>
          </a:prstGeom>
        </p:spPr>
      </p:pic>
      <p:pic>
        <p:nvPicPr>
          <p:cNvPr id="14" name="Picture 13" descr="A air conditioner on the wall&#10;&#10;AI-generated content may be incorrect.">
            <a:extLst>
              <a:ext uri="{FF2B5EF4-FFF2-40B4-BE49-F238E27FC236}">
                <a16:creationId xmlns:a16="http://schemas.microsoft.com/office/drawing/2014/main" id="{E11CA75D-C3C3-6F9B-7742-F0D110994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701" y="3792834"/>
            <a:ext cx="1849032" cy="246537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BA8AF8-1C3D-330D-9B8B-250D7AAD61E2}"/>
              </a:ext>
            </a:extLst>
          </p:cNvPr>
          <p:cNvCxnSpPr>
            <a:cxnSpLocks/>
          </p:cNvCxnSpPr>
          <p:nvPr/>
        </p:nvCxnSpPr>
        <p:spPr>
          <a:xfrm>
            <a:off x="2816947" y="2301766"/>
            <a:ext cx="1631058" cy="12717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B45998-6254-D67C-517B-AA64E089CAC6}"/>
              </a:ext>
            </a:extLst>
          </p:cNvPr>
          <p:cNvCxnSpPr>
            <a:cxnSpLocks/>
          </p:cNvCxnSpPr>
          <p:nvPr/>
        </p:nvCxnSpPr>
        <p:spPr>
          <a:xfrm flipH="1">
            <a:off x="2345649" y="2301766"/>
            <a:ext cx="471298" cy="16553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04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08BF-D361-6928-9AD6-2C3527B15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EF959-7358-2FF7-2000-EDBCBCB17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0648" cy="2536168"/>
          </a:xfrm>
        </p:spPr>
        <p:txBody>
          <a:bodyPr/>
          <a:lstStyle/>
          <a:p>
            <a:r>
              <a:rPr lang="en-GB" dirty="0"/>
              <a:t>Versus 6200 lumens fluorescent 70W</a:t>
            </a:r>
          </a:p>
          <a:p>
            <a:r>
              <a:rPr lang="en-GB" dirty="0"/>
              <a:t>Lumens 5150 lumens LED, 43W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412F2-3D7C-1EAF-2DA4-297E6E55C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455" y="645014"/>
            <a:ext cx="3276345" cy="3272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3DBDEE-0BBF-A701-3026-DCAA77D6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86" y="3429000"/>
            <a:ext cx="3541731" cy="312309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7D7543-B8C6-7E00-371D-C814A49E8F31}"/>
              </a:ext>
            </a:extLst>
          </p:cNvPr>
          <p:cNvCxnSpPr>
            <a:cxnSpLocks/>
          </p:cNvCxnSpPr>
          <p:nvPr/>
        </p:nvCxnSpPr>
        <p:spPr>
          <a:xfrm>
            <a:off x="4209393" y="2869324"/>
            <a:ext cx="567559" cy="7882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390C53-EBFF-B0C5-4375-D96401AF84D2}"/>
              </a:ext>
            </a:extLst>
          </p:cNvPr>
          <p:cNvCxnSpPr>
            <a:cxnSpLocks/>
          </p:cNvCxnSpPr>
          <p:nvPr/>
        </p:nvCxnSpPr>
        <p:spPr>
          <a:xfrm>
            <a:off x="7055068" y="1966748"/>
            <a:ext cx="1142549" cy="4430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61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3E739-570F-5BF8-2B68-10150C503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122D4-C076-5A45-9EE0-E8FD0A4F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8625-6477-918D-8A0C-68B72C95B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/>
          <a:lstStyle/>
          <a:p>
            <a:r>
              <a:rPr lang="en-GB" dirty="0"/>
              <a:t>Heating</a:t>
            </a:r>
          </a:p>
          <a:p>
            <a:pPr lvl="1"/>
            <a:r>
              <a:rPr lang="en-GB" dirty="0"/>
              <a:t>Inspect system and measure temperatures</a:t>
            </a:r>
          </a:p>
          <a:p>
            <a:r>
              <a:rPr lang="en-GB" dirty="0"/>
              <a:t>Electrical</a:t>
            </a:r>
          </a:p>
          <a:p>
            <a:pPr lvl="1"/>
            <a:r>
              <a:rPr lang="en-GB" dirty="0"/>
              <a:t>Make a list all electrical appliances – asses £</a:t>
            </a:r>
          </a:p>
          <a:p>
            <a:pPr lvl="1"/>
            <a:r>
              <a:rPr lang="en-GB" dirty="0"/>
              <a:t>Install LED lights throughout</a:t>
            </a:r>
          </a:p>
          <a:p>
            <a:pPr lvl="1"/>
            <a:r>
              <a:rPr lang="en-GB" dirty="0"/>
              <a:t>Install air con for heating</a:t>
            </a:r>
          </a:p>
          <a:p>
            <a:pPr lvl="2"/>
            <a:r>
              <a:rPr lang="en-GB" dirty="0"/>
              <a:t>Don’t use electric direct heaters</a:t>
            </a:r>
          </a:p>
          <a:p>
            <a:r>
              <a:rPr lang="en-GB" dirty="0"/>
              <a:t>Solar PV panels</a:t>
            </a:r>
          </a:p>
          <a:p>
            <a:pPr lvl="1"/>
            <a:r>
              <a:rPr lang="en-GB" dirty="0"/>
              <a:t>Measure consumption of clubhouse and correctly size</a:t>
            </a:r>
          </a:p>
          <a:p>
            <a:r>
              <a:rPr lang="en-GB" dirty="0"/>
              <a:t>Replace old refrigeration for cellar</a:t>
            </a:r>
          </a:p>
        </p:txBody>
      </p:sp>
    </p:spTree>
    <p:extLst>
      <p:ext uri="{BB962C8B-B14F-4D97-AF65-F5344CB8AC3E}">
        <p14:creationId xmlns:p14="http://schemas.microsoft.com/office/powerpoint/2010/main" val="292879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1211-C2D5-CDE7-219D-2285BCC5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A0D0-7875-77A8-4597-81152FF8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3795712"/>
          </a:xfrm>
        </p:spPr>
        <p:txBody>
          <a:bodyPr/>
          <a:lstStyle/>
          <a:p>
            <a:r>
              <a:rPr lang="en-GB" dirty="0"/>
              <a:t>Heating Clubhouse</a:t>
            </a:r>
          </a:p>
          <a:p>
            <a:r>
              <a:rPr lang="en-GB" dirty="0"/>
              <a:t>Electrical Clubhouse</a:t>
            </a:r>
          </a:p>
          <a:p>
            <a:r>
              <a:rPr lang="en-GB" dirty="0"/>
              <a:t>Greens shed</a:t>
            </a:r>
          </a:p>
          <a:p>
            <a:r>
              <a:rPr lang="en-GB" dirty="0"/>
              <a:t>Cost &amp; Savings</a:t>
            </a:r>
          </a:p>
        </p:txBody>
      </p:sp>
    </p:spTree>
    <p:extLst>
      <p:ext uri="{BB962C8B-B14F-4D97-AF65-F5344CB8AC3E}">
        <p14:creationId xmlns:p14="http://schemas.microsoft.com/office/powerpoint/2010/main" val="218122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AEF69-35A4-9EAD-A9B5-2FB2D9053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F5C82-C7CE-D01A-9FFE-61BFBF80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Clubhouse heat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5AF5E-C285-0ADD-2E42-96C05EE87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7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electronics, person&#10;&#10;Description automatically generated">
            <a:extLst>
              <a:ext uri="{FF2B5EF4-FFF2-40B4-BE49-F238E27FC236}">
                <a16:creationId xmlns:a16="http://schemas.microsoft.com/office/drawing/2014/main" id="{F10C8BE0-757F-3F25-E7EB-F0FC48367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84" y="4783790"/>
            <a:ext cx="1464464" cy="1954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214AD7-4233-707F-2FF1-D38B4F2F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974"/>
            <a:ext cx="10515600" cy="1255579"/>
          </a:xfrm>
        </p:spPr>
        <p:txBody>
          <a:bodyPr/>
          <a:lstStyle/>
          <a:p>
            <a:r>
              <a:rPr lang="en-GB" dirty="0"/>
              <a:t>Measure clubhouse temperature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3F5F5-0788-62E6-6850-DE0CE42D6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1" y="1511553"/>
            <a:ext cx="5173278" cy="4668530"/>
          </a:xfrm>
        </p:spPr>
        <p:txBody>
          <a:bodyPr>
            <a:normAutofit/>
          </a:bodyPr>
          <a:lstStyle/>
          <a:p>
            <a:r>
              <a:rPr lang="en-GB" dirty="0"/>
              <a:t>Measured room temperatures</a:t>
            </a:r>
          </a:p>
          <a:p>
            <a:r>
              <a:rPr lang="en-GB" dirty="0"/>
              <a:t>Members turn everything to maximum or off</a:t>
            </a:r>
          </a:p>
          <a:p>
            <a:endParaRPr lang="en-GB" dirty="0"/>
          </a:p>
          <a:p>
            <a:r>
              <a:rPr lang="en-GB" dirty="0"/>
              <a:t>Stuck radiator valves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Broken heater (nobody checks)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164D74D1-A2A2-8E15-019F-C790F5F48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410" y="1210020"/>
            <a:ext cx="5727700" cy="3455035"/>
          </a:xfrm>
          <a:prstGeom prst="rect">
            <a:avLst/>
          </a:prstGeom>
        </p:spPr>
      </p:pic>
      <p:pic>
        <p:nvPicPr>
          <p:cNvPr id="7" name="Picture 6" descr="A picture containing indoor, bathroom, toilet, step&#10;&#10;Description automatically generated">
            <a:extLst>
              <a:ext uri="{FF2B5EF4-FFF2-40B4-BE49-F238E27FC236}">
                <a16:creationId xmlns:a16="http://schemas.microsoft.com/office/drawing/2014/main" id="{38650B0F-C562-098D-57B1-BED70453C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0125" y="2731076"/>
            <a:ext cx="1051318" cy="163266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BC6C32-C465-FC69-9A4C-9BF243BF4D0A}"/>
              </a:ext>
            </a:extLst>
          </p:cNvPr>
          <p:cNvCxnSpPr>
            <a:cxnSpLocks/>
          </p:cNvCxnSpPr>
          <p:nvPr/>
        </p:nvCxnSpPr>
        <p:spPr>
          <a:xfrm>
            <a:off x="4090805" y="3704897"/>
            <a:ext cx="848618" cy="908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22DB4B-4B83-6F74-115D-78211063813E}"/>
              </a:ext>
            </a:extLst>
          </p:cNvPr>
          <p:cNvCxnSpPr>
            <a:cxnSpLocks/>
          </p:cNvCxnSpPr>
          <p:nvPr/>
        </p:nvCxnSpPr>
        <p:spPr>
          <a:xfrm>
            <a:off x="4239861" y="5464953"/>
            <a:ext cx="1077767" cy="2366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EE4822-336E-C33E-9ECB-78493C52CF82}"/>
              </a:ext>
            </a:extLst>
          </p:cNvPr>
          <p:cNvCxnSpPr>
            <a:cxnSpLocks/>
          </p:cNvCxnSpPr>
          <p:nvPr/>
        </p:nvCxnSpPr>
        <p:spPr>
          <a:xfrm>
            <a:off x="5496012" y="1739728"/>
            <a:ext cx="704193" cy="1560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4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4FEAF-E0E6-820D-1BF5-BC680D2FE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98E1C-36A8-756A-2F06-771B0681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Clubhouse electricity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C3D08-A703-E5A3-4A6E-A025F2162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5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9F06E-B88B-17E7-BC06-53F39E40B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BBE6-881C-E6C6-A171-3D662CF9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2" y="203857"/>
            <a:ext cx="10515600" cy="1325563"/>
          </a:xfrm>
        </p:spPr>
        <p:txBody>
          <a:bodyPr/>
          <a:lstStyle/>
          <a:p>
            <a:r>
              <a:rPr lang="en-GB" dirty="0"/>
              <a:t>Clubhouse electricity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E4D8A-81AE-FFB6-0BC3-E1D4EB0B0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35"/>
            <a:ext cx="4406462" cy="4795799"/>
          </a:xfrm>
        </p:spPr>
        <p:txBody>
          <a:bodyPr>
            <a:normAutofit/>
          </a:bodyPr>
          <a:lstStyle/>
          <a:p>
            <a:r>
              <a:rPr lang="en-GB" dirty="0"/>
              <a:t>Read meter every hour</a:t>
            </a:r>
          </a:p>
          <a:p>
            <a:r>
              <a:rPr lang="en-GB" dirty="0"/>
              <a:t>Peak during sunshine</a:t>
            </a:r>
          </a:p>
          <a:p>
            <a:pPr lvl="1"/>
            <a:r>
              <a:rPr lang="en-GB" dirty="0"/>
              <a:t>Peak power 19kW</a:t>
            </a:r>
          </a:p>
          <a:p>
            <a:pPr lvl="1"/>
            <a:r>
              <a:rPr lang="en-GB" dirty="0"/>
              <a:t>Install a 30kW system</a:t>
            </a:r>
          </a:p>
          <a:p>
            <a:pPr lvl="1"/>
            <a:r>
              <a:rPr lang="en-GB" dirty="0"/>
              <a:t>Batteries are optional</a:t>
            </a:r>
          </a:p>
          <a:p>
            <a:pPr lvl="2"/>
            <a:r>
              <a:rPr lang="en-GB" dirty="0"/>
              <a:t>Costly &amp; space</a:t>
            </a:r>
          </a:p>
          <a:p>
            <a:pPr lvl="2"/>
            <a:r>
              <a:rPr lang="en-GB" dirty="0"/>
              <a:t>More panels may be better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BA8C5-3ECB-A7F1-B237-2F254A70B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862" y="203857"/>
            <a:ext cx="5058103" cy="419556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6686C7-E4E3-34D5-37C3-F93A846D64FD}"/>
              </a:ext>
            </a:extLst>
          </p:cNvPr>
          <p:cNvCxnSpPr>
            <a:cxnSpLocks/>
          </p:cNvCxnSpPr>
          <p:nvPr/>
        </p:nvCxnSpPr>
        <p:spPr>
          <a:xfrm flipV="1">
            <a:off x="4918841" y="1394935"/>
            <a:ext cx="2984938" cy="2919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D5CA0D2-3BC7-0558-263F-0D7A601D7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593" y="4455839"/>
            <a:ext cx="1821738" cy="242898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BF8D32-ABB1-D02B-6098-4176F10251A7}"/>
              </a:ext>
            </a:extLst>
          </p:cNvPr>
          <p:cNvCxnSpPr>
            <a:cxnSpLocks/>
          </p:cNvCxnSpPr>
          <p:nvPr/>
        </p:nvCxnSpPr>
        <p:spPr>
          <a:xfrm>
            <a:off x="4587766" y="3720662"/>
            <a:ext cx="2048096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63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2F97B-3092-382F-5399-5513D184F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2A29-F95D-0B6D-E9EC-8E08179B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2" y="203857"/>
            <a:ext cx="10515600" cy="1325563"/>
          </a:xfrm>
        </p:spPr>
        <p:txBody>
          <a:bodyPr/>
          <a:lstStyle/>
          <a:p>
            <a:r>
              <a:rPr lang="en-GB" dirty="0"/>
              <a:t>Clubhouse PV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74895-BDB8-668A-60CE-ADD817300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972" y="1394935"/>
            <a:ext cx="5489028" cy="4795799"/>
          </a:xfrm>
        </p:spPr>
        <p:txBody>
          <a:bodyPr>
            <a:normAutofit/>
          </a:bodyPr>
          <a:lstStyle/>
          <a:p>
            <a:r>
              <a:rPr lang="en-GB" dirty="0"/>
              <a:t>Cost £1000/ kW installed</a:t>
            </a:r>
          </a:p>
          <a:p>
            <a:r>
              <a:rPr lang="en-GB" dirty="0"/>
              <a:t>30kW system costs £30000</a:t>
            </a:r>
          </a:p>
          <a:p>
            <a:r>
              <a:rPr lang="en-GB" dirty="0"/>
              <a:t>Battery or not?</a:t>
            </a:r>
          </a:p>
          <a:p>
            <a:pPr lvl="1"/>
            <a:r>
              <a:rPr lang="en-GB" dirty="0"/>
              <a:t>I suggest not – peak at midday</a:t>
            </a:r>
          </a:p>
          <a:p>
            <a:pPr lvl="1"/>
            <a:r>
              <a:rPr lang="en-GB" dirty="0"/>
              <a:t>Spend money on more panels</a:t>
            </a:r>
          </a:p>
          <a:p>
            <a:pPr lvl="1"/>
            <a:r>
              <a:rPr lang="en-GB" dirty="0"/>
              <a:t>They will advise battery</a:t>
            </a:r>
          </a:p>
          <a:p>
            <a:pPr lvl="1"/>
            <a:r>
              <a:rPr lang="en-GB" dirty="0"/>
              <a:t>Can divert power to hot water</a:t>
            </a:r>
          </a:p>
          <a:p>
            <a:pPr lvl="1"/>
            <a:endParaRPr lang="en-GB" dirty="0"/>
          </a:p>
        </p:txBody>
      </p:sp>
      <p:pic>
        <p:nvPicPr>
          <p:cNvPr id="6" name="Picture 5" descr="Solar panels on a roof&#10;&#10;AI-generated content may be incorrect.">
            <a:extLst>
              <a:ext uri="{FF2B5EF4-FFF2-40B4-BE49-F238E27FC236}">
                <a16:creationId xmlns:a16="http://schemas.microsoft.com/office/drawing/2014/main" id="{EA19B8DF-EBF4-F85E-2CDC-0443D7E06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897" y="4601277"/>
            <a:ext cx="1629102" cy="2190389"/>
          </a:xfrm>
          <a:prstGeom prst="rect">
            <a:avLst/>
          </a:prstGeom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6AC09DBB-5920-9615-313E-3C18F012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237" y="667266"/>
            <a:ext cx="4668464" cy="391261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F94BFC-22DC-47D7-5FF0-F7022A159427}"/>
              </a:ext>
            </a:extLst>
          </p:cNvPr>
          <p:cNvSpPr txBox="1">
            <a:spLocks/>
          </p:cNvSpPr>
          <p:nvPr/>
        </p:nvSpPr>
        <p:spPr>
          <a:xfrm>
            <a:off x="2948037" y="5307552"/>
            <a:ext cx="6248400" cy="691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itchFamily="2" charset="2"/>
              <a:buChar char="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2026 electricity price ~30p/kWh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1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5A358-86D1-8DFA-93F8-29B5D5C4A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1B34-8FC7-EBC7-AA04-AE58F090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2" y="203858"/>
            <a:ext cx="10515600" cy="942296"/>
          </a:xfrm>
        </p:spPr>
        <p:txBody>
          <a:bodyPr/>
          <a:lstStyle/>
          <a:p>
            <a:r>
              <a:rPr lang="en-GB" dirty="0"/>
              <a:t>Clubhouse PV - 14</a:t>
            </a:r>
            <a:r>
              <a:rPr lang="en-GB" baseline="30000" dirty="0"/>
              <a:t>th</a:t>
            </a:r>
            <a:r>
              <a:rPr lang="en-GB" dirty="0"/>
              <a:t> June 2025, cloudy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980EB-FE61-5C24-7590-7D9F9E9FB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35"/>
            <a:ext cx="5489028" cy="4795799"/>
          </a:xfrm>
        </p:spPr>
        <p:txBody>
          <a:bodyPr>
            <a:normAutofit/>
          </a:bodyPr>
          <a:lstStyle/>
          <a:p>
            <a:r>
              <a:rPr lang="en-GB" dirty="0"/>
              <a:t>Grid imports (blue</a:t>
            </a:r>
          </a:p>
          <a:p>
            <a:pPr lvl="1"/>
            <a:endParaRPr lang="en-GB" dirty="0"/>
          </a:p>
        </p:txBody>
      </p:sp>
      <p:pic>
        <p:nvPicPr>
          <p:cNvPr id="8" name="Picture 7" descr="A graph of a sound wave&#10;&#10;AI-generated content may be incorrect.">
            <a:extLst>
              <a:ext uri="{FF2B5EF4-FFF2-40B4-BE49-F238E27FC236}">
                <a16:creationId xmlns:a16="http://schemas.microsoft.com/office/drawing/2014/main" id="{CFF74F5C-0B3C-D75D-A750-BA733D441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16" y="2116183"/>
            <a:ext cx="11118484" cy="4537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18B6F8-CF69-9FFA-2DFE-18C28A4077BA}"/>
              </a:ext>
            </a:extLst>
          </p:cNvPr>
          <p:cNvSpPr txBox="1"/>
          <p:nvPr/>
        </p:nvSpPr>
        <p:spPr>
          <a:xfrm>
            <a:off x="10521830" y="1867402"/>
            <a:ext cx="1226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Grid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434BB5-4D68-2619-7D47-CADE1C082AC2}"/>
              </a:ext>
            </a:extLst>
          </p:cNvPr>
          <p:cNvCxnSpPr/>
          <p:nvPr/>
        </p:nvCxnSpPr>
        <p:spPr>
          <a:xfrm flipH="1">
            <a:off x="9553903" y="2448910"/>
            <a:ext cx="1219200" cy="1902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6E749A8-B09B-0E6F-CABF-D6E944A7710B}"/>
              </a:ext>
            </a:extLst>
          </p:cNvPr>
          <p:cNvSpPr txBox="1"/>
          <p:nvPr/>
        </p:nvSpPr>
        <p:spPr>
          <a:xfrm>
            <a:off x="6420169" y="1394935"/>
            <a:ext cx="1226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PV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6D37BF-EE0C-1045-8A7D-D9A0A30EBC3F}"/>
              </a:ext>
            </a:extLst>
          </p:cNvPr>
          <p:cNvCxnSpPr>
            <a:cxnSpLocks/>
          </p:cNvCxnSpPr>
          <p:nvPr/>
        </p:nvCxnSpPr>
        <p:spPr>
          <a:xfrm>
            <a:off x="6721365" y="2005195"/>
            <a:ext cx="0" cy="23460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57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669F2-D2E9-C7E8-CF70-F86E9AD56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3232-DFB7-573E-ECCD-BA7E3ECF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2" y="203858"/>
            <a:ext cx="10515600" cy="942296"/>
          </a:xfrm>
        </p:spPr>
        <p:txBody>
          <a:bodyPr/>
          <a:lstStyle/>
          <a:p>
            <a:r>
              <a:rPr lang="en-GB" dirty="0"/>
              <a:t>Clubhouse PV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414AE-57FD-16A3-27FE-9AC6675DD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35"/>
            <a:ext cx="3284483" cy="4795799"/>
          </a:xfrm>
        </p:spPr>
        <p:txBody>
          <a:bodyPr>
            <a:normAutofit/>
          </a:bodyPr>
          <a:lstStyle/>
          <a:p>
            <a:r>
              <a:rPr lang="en-GB" dirty="0"/>
              <a:t>Peak power is reduced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79B53-E526-7E42-8CEE-27D2A4E3F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683" y="1019158"/>
            <a:ext cx="7798132" cy="572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62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241</Words>
  <Application>Microsoft Macintosh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Symbol</vt:lpstr>
      <vt:lpstr>Office Theme</vt:lpstr>
      <vt:lpstr>Saving Energy &amp; Money</vt:lpstr>
      <vt:lpstr>Contents</vt:lpstr>
      <vt:lpstr>Clubhouse heat</vt:lpstr>
      <vt:lpstr>Measure clubhouse temperature </vt:lpstr>
      <vt:lpstr>Clubhouse electricity</vt:lpstr>
      <vt:lpstr>Clubhouse electricity</vt:lpstr>
      <vt:lpstr>Clubhouse PV</vt:lpstr>
      <vt:lpstr>Clubhouse PV - 14th June 2025, cloudy</vt:lpstr>
      <vt:lpstr>Clubhouse PV result</vt:lpstr>
      <vt:lpstr>Clubhouse Savings </vt:lpstr>
      <vt:lpstr>Greens shed</vt:lpstr>
      <vt:lpstr>Greens shed</vt:lpstr>
      <vt:lpstr>Cosby Greens Shed</vt:lpstr>
      <vt:lpstr>LED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Energy &amp; Cash</dc:title>
  <dc:creator>Jim Oswald</dc:creator>
  <cp:lastModifiedBy>Jim Oswald</cp:lastModifiedBy>
  <cp:revision>27</cp:revision>
  <dcterms:created xsi:type="dcterms:W3CDTF">2025-12-01T15:02:46Z</dcterms:created>
  <dcterms:modified xsi:type="dcterms:W3CDTF">2026-02-17T08:53:23Z</dcterms:modified>
</cp:coreProperties>
</file>